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60" r:id="rId5"/>
  </p:sldIdLst>
  <p:sldSz cx="32918400" cy="219456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2A4A69-518A-C028-8E5C-7E636549BE37}" name="Samantha Rebitt" initials="SR" userId="S::sm613837@dal.ca::6811aad1-fa80-43b8-8a41-eaa1086c4631" providerId="AD"/>
  <p188:author id="{98CD3DFC-C7DD-9915-1266-9127F39FBC69}" name="Cam Levy" initials="CL" userId="Cam Lev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0EB"/>
    <a:srgbClr val="EDF2F4"/>
    <a:srgbClr val="B3D4E3"/>
    <a:srgbClr val="C3E1F5"/>
    <a:srgbClr val="8D99AE"/>
    <a:srgbClr val="446FAE"/>
    <a:srgbClr val="BAECFE"/>
    <a:srgbClr val="CC8B86"/>
    <a:srgbClr val="F9EAE1"/>
    <a:srgbClr val="7D4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0" d="100"/>
          <a:sy n="200" d="100"/>
        </p:scale>
        <p:origin x="-19638" y="-11790"/>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Percy" userId="1349eb12a3d02973" providerId="LiveId" clId="{5FC0E4F9-9947-472A-BA4D-5B1C1E2F7278}"/>
    <pc:docChg chg="modSld">
      <pc:chgData name="Jon Percy" userId="1349eb12a3d02973" providerId="LiveId" clId="{5FC0E4F9-9947-472A-BA4D-5B1C1E2F7278}" dt="2024-05-28T20:50:21.421" v="9" actId="1076"/>
      <pc:docMkLst>
        <pc:docMk/>
      </pc:docMkLst>
      <pc:sldChg chg="modSp mod">
        <pc:chgData name="Jon Percy" userId="1349eb12a3d02973" providerId="LiveId" clId="{5FC0E4F9-9947-472A-BA4D-5B1C1E2F7278}" dt="2024-05-28T20:50:21.421" v="9" actId="1076"/>
        <pc:sldMkLst>
          <pc:docMk/>
          <pc:sldMk cId="2916698287" sldId="260"/>
        </pc:sldMkLst>
        <pc:spChg chg="mod">
          <ac:chgData name="Jon Percy" userId="1349eb12a3d02973" providerId="LiveId" clId="{5FC0E4F9-9947-472A-BA4D-5B1C1E2F7278}" dt="2024-05-28T20:46:36.687" v="0" actId="1076"/>
          <ac:spMkLst>
            <pc:docMk/>
            <pc:sldMk cId="2916698287" sldId="260"/>
            <ac:spMk id="14" creationId="{ED9607EE-116C-4D86-8BFB-33E153F5D2A7}"/>
          </ac:spMkLst>
        </pc:spChg>
        <pc:picChg chg="mod">
          <ac:chgData name="Jon Percy" userId="1349eb12a3d02973" providerId="LiveId" clId="{5FC0E4F9-9947-472A-BA4D-5B1C1E2F7278}" dt="2024-05-28T20:50:21.421" v="9" actId="1076"/>
          <ac:picMkLst>
            <pc:docMk/>
            <pc:sldMk cId="2916698287" sldId="260"/>
            <ac:picMk id="7" creationId="{6353B341-2C9A-ED51-D0F2-8B47B27A38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858DEC-E16C-4261-AB58-870D71D25E13}" type="datetimeFigureOut">
              <a:rPr lang="en-CA" smtClean="0"/>
              <a:t>2024-05-28</a:t>
            </a:fld>
            <a:endParaRPr lang="en-CA"/>
          </a:p>
        </p:txBody>
      </p:sp>
      <p:sp>
        <p:nvSpPr>
          <p:cNvPr id="4" name="Slide Image Placeholder 3"/>
          <p:cNvSpPr>
            <a:spLocks noGrp="1" noRot="1" noChangeAspect="1"/>
          </p:cNvSpPr>
          <p:nvPr>
            <p:ph type="sldImg" idx="2"/>
          </p:nvPr>
        </p:nvSpPr>
        <p:spPr>
          <a:xfrm>
            <a:off x="1174750" y="1173163"/>
            <a:ext cx="4752975"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3861C28-3D68-49E6-9810-78D40D590C67}" type="slidenum">
              <a:rPr lang="en-CA" smtClean="0"/>
              <a:t>‹#›</a:t>
            </a:fld>
            <a:endParaRPr lang="en-CA"/>
          </a:p>
        </p:txBody>
      </p:sp>
    </p:spTree>
    <p:extLst>
      <p:ext uri="{BB962C8B-B14F-4D97-AF65-F5344CB8AC3E}">
        <p14:creationId xmlns:p14="http://schemas.microsoft.com/office/powerpoint/2010/main" val="3964038276"/>
      </p:ext>
    </p:extLst>
  </p:cSld>
  <p:clrMap bg1="lt1" tx1="dk1" bg2="lt2" tx2="dk2" accent1="accent1" accent2="accent2" accent3="accent3" accent4="accent4" accent5="accent5" accent6="accent6" hlink="hlink" folHlink="folHlink"/>
  <p:notesStyle>
    <a:lvl1pPr marL="0" algn="l" defTabSz="2633472" rtl="0" eaLnBrk="1" latinLnBrk="0" hangingPunct="1">
      <a:defRPr sz="3456" kern="1200">
        <a:solidFill>
          <a:schemeClr val="tx1"/>
        </a:solidFill>
        <a:latin typeface="+mn-lt"/>
        <a:ea typeface="+mn-ea"/>
        <a:cs typeface="+mn-cs"/>
      </a:defRPr>
    </a:lvl1pPr>
    <a:lvl2pPr marL="1316736" algn="l" defTabSz="2633472" rtl="0" eaLnBrk="1" latinLnBrk="0" hangingPunct="1">
      <a:defRPr sz="3456" kern="1200">
        <a:solidFill>
          <a:schemeClr val="tx1"/>
        </a:solidFill>
        <a:latin typeface="+mn-lt"/>
        <a:ea typeface="+mn-ea"/>
        <a:cs typeface="+mn-cs"/>
      </a:defRPr>
    </a:lvl2pPr>
    <a:lvl3pPr marL="2633472" algn="l" defTabSz="2633472" rtl="0" eaLnBrk="1" latinLnBrk="0" hangingPunct="1">
      <a:defRPr sz="3456" kern="1200">
        <a:solidFill>
          <a:schemeClr val="tx1"/>
        </a:solidFill>
        <a:latin typeface="+mn-lt"/>
        <a:ea typeface="+mn-ea"/>
        <a:cs typeface="+mn-cs"/>
      </a:defRPr>
    </a:lvl3pPr>
    <a:lvl4pPr marL="3950208" algn="l" defTabSz="2633472" rtl="0" eaLnBrk="1" latinLnBrk="0" hangingPunct="1">
      <a:defRPr sz="3456" kern="1200">
        <a:solidFill>
          <a:schemeClr val="tx1"/>
        </a:solidFill>
        <a:latin typeface="+mn-lt"/>
        <a:ea typeface="+mn-ea"/>
        <a:cs typeface="+mn-cs"/>
      </a:defRPr>
    </a:lvl4pPr>
    <a:lvl5pPr marL="5266944" algn="l" defTabSz="2633472" rtl="0" eaLnBrk="1" latinLnBrk="0" hangingPunct="1">
      <a:defRPr sz="3456" kern="1200">
        <a:solidFill>
          <a:schemeClr val="tx1"/>
        </a:solidFill>
        <a:latin typeface="+mn-lt"/>
        <a:ea typeface="+mn-ea"/>
        <a:cs typeface="+mn-cs"/>
      </a:defRPr>
    </a:lvl5pPr>
    <a:lvl6pPr marL="6583680" algn="l" defTabSz="2633472" rtl="0" eaLnBrk="1" latinLnBrk="0" hangingPunct="1">
      <a:defRPr sz="3456" kern="1200">
        <a:solidFill>
          <a:schemeClr val="tx1"/>
        </a:solidFill>
        <a:latin typeface="+mn-lt"/>
        <a:ea typeface="+mn-ea"/>
        <a:cs typeface="+mn-cs"/>
      </a:defRPr>
    </a:lvl6pPr>
    <a:lvl7pPr marL="7900416" algn="l" defTabSz="2633472" rtl="0" eaLnBrk="1" latinLnBrk="0" hangingPunct="1">
      <a:defRPr sz="3456" kern="1200">
        <a:solidFill>
          <a:schemeClr val="tx1"/>
        </a:solidFill>
        <a:latin typeface="+mn-lt"/>
        <a:ea typeface="+mn-ea"/>
        <a:cs typeface="+mn-cs"/>
      </a:defRPr>
    </a:lvl7pPr>
    <a:lvl8pPr marL="9217152" algn="l" defTabSz="2633472" rtl="0" eaLnBrk="1" latinLnBrk="0" hangingPunct="1">
      <a:defRPr sz="3456" kern="1200">
        <a:solidFill>
          <a:schemeClr val="tx1"/>
        </a:solidFill>
        <a:latin typeface="+mn-lt"/>
        <a:ea typeface="+mn-ea"/>
        <a:cs typeface="+mn-cs"/>
      </a:defRPr>
    </a:lvl8pPr>
    <a:lvl9pPr marL="10533888" algn="l" defTabSz="2633472" rtl="0" eaLnBrk="1" latinLnBrk="0" hangingPunct="1">
      <a:defRPr sz="34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861C28-3D68-49E6-9810-78D40D590C67}" type="slidenum">
              <a:rPr lang="en-CA" smtClean="0"/>
              <a:t>1</a:t>
            </a:fld>
            <a:endParaRPr lang="en-CA"/>
          </a:p>
        </p:txBody>
      </p:sp>
    </p:spTree>
    <p:extLst>
      <p:ext uri="{BB962C8B-B14F-4D97-AF65-F5344CB8AC3E}">
        <p14:creationId xmlns:p14="http://schemas.microsoft.com/office/powerpoint/2010/main" val="358737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2448EE85-6A79-4925-BA94-B57B7BD81D5A}" type="datetimeFigureOut">
              <a:rPr lang="en-CA" smtClean="0"/>
              <a:t>2024-05-28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A01412-193C-417E-8F0B-EB857E4BFEB1}" type="slidenum">
              <a:rPr lang="en-CA" smtClean="0"/>
              <a:t>‹#›</a:t>
            </a:fld>
            <a:endParaRPr lang="en-CA"/>
          </a:p>
        </p:txBody>
      </p:sp>
    </p:spTree>
    <p:extLst>
      <p:ext uri="{BB962C8B-B14F-4D97-AF65-F5344CB8AC3E}">
        <p14:creationId xmlns:p14="http://schemas.microsoft.com/office/powerpoint/2010/main" val="411096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8EE85-6A79-4925-BA94-B57B7BD81D5A}" type="datetimeFigureOut">
              <a:rPr lang="en-CA" smtClean="0"/>
              <a:t>2024-05-28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A01412-193C-417E-8F0B-EB857E4BFEB1}" type="slidenum">
              <a:rPr lang="en-CA" smtClean="0"/>
              <a:t>‹#›</a:t>
            </a:fld>
            <a:endParaRPr lang="en-CA"/>
          </a:p>
        </p:txBody>
      </p:sp>
    </p:spTree>
    <p:extLst>
      <p:ext uri="{BB962C8B-B14F-4D97-AF65-F5344CB8AC3E}">
        <p14:creationId xmlns:p14="http://schemas.microsoft.com/office/powerpoint/2010/main" val="30732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8EE85-6A79-4925-BA94-B57B7BD81D5A}" type="datetimeFigureOut">
              <a:rPr lang="en-CA" smtClean="0"/>
              <a:t>2024-05-28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A01412-193C-417E-8F0B-EB857E4BFEB1}" type="slidenum">
              <a:rPr lang="en-CA" smtClean="0"/>
              <a:t>‹#›</a:t>
            </a:fld>
            <a:endParaRPr lang="en-CA"/>
          </a:p>
        </p:txBody>
      </p:sp>
    </p:spTree>
    <p:extLst>
      <p:ext uri="{BB962C8B-B14F-4D97-AF65-F5344CB8AC3E}">
        <p14:creationId xmlns:p14="http://schemas.microsoft.com/office/powerpoint/2010/main" val="83116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8EE85-6A79-4925-BA94-B57B7BD81D5A}" type="datetimeFigureOut">
              <a:rPr lang="en-CA" smtClean="0"/>
              <a:t>2024-05-28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A01412-193C-417E-8F0B-EB857E4BFEB1}" type="slidenum">
              <a:rPr lang="en-CA" smtClean="0"/>
              <a:t>‹#›</a:t>
            </a:fld>
            <a:endParaRPr lang="en-CA"/>
          </a:p>
        </p:txBody>
      </p:sp>
    </p:spTree>
    <p:extLst>
      <p:ext uri="{BB962C8B-B14F-4D97-AF65-F5344CB8AC3E}">
        <p14:creationId xmlns:p14="http://schemas.microsoft.com/office/powerpoint/2010/main" val="341947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8EE85-6A79-4925-BA94-B57B7BD81D5A}" type="datetimeFigureOut">
              <a:rPr lang="en-CA" smtClean="0"/>
              <a:t>2024-05-28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A01412-193C-417E-8F0B-EB857E4BFEB1}" type="slidenum">
              <a:rPr lang="en-CA" smtClean="0"/>
              <a:t>‹#›</a:t>
            </a:fld>
            <a:endParaRPr lang="en-CA"/>
          </a:p>
        </p:txBody>
      </p:sp>
    </p:spTree>
    <p:extLst>
      <p:ext uri="{BB962C8B-B14F-4D97-AF65-F5344CB8AC3E}">
        <p14:creationId xmlns:p14="http://schemas.microsoft.com/office/powerpoint/2010/main" val="291282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48EE85-6A79-4925-BA94-B57B7BD81D5A}" type="datetimeFigureOut">
              <a:rPr lang="en-CA" smtClean="0"/>
              <a:t>2024-05-28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A01412-193C-417E-8F0B-EB857E4BFEB1}" type="slidenum">
              <a:rPr lang="en-CA" smtClean="0"/>
              <a:t>‹#›</a:t>
            </a:fld>
            <a:endParaRPr lang="en-CA"/>
          </a:p>
        </p:txBody>
      </p:sp>
    </p:spTree>
    <p:extLst>
      <p:ext uri="{BB962C8B-B14F-4D97-AF65-F5344CB8AC3E}">
        <p14:creationId xmlns:p14="http://schemas.microsoft.com/office/powerpoint/2010/main" val="383281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48EE85-6A79-4925-BA94-B57B7BD81D5A}" type="datetimeFigureOut">
              <a:rPr lang="en-CA" smtClean="0"/>
              <a:t>2024-05-28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EA01412-193C-417E-8F0B-EB857E4BFEB1}" type="slidenum">
              <a:rPr lang="en-CA" smtClean="0"/>
              <a:t>‹#›</a:t>
            </a:fld>
            <a:endParaRPr lang="en-CA"/>
          </a:p>
        </p:txBody>
      </p:sp>
    </p:spTree>
    <p:extLst>
      <p:ext uri="{BB962C8B-B14F-4D97-AF65-F5344CB8AC3E}">
        <p14:creationId xmlns:p14="http://schemas.microsoft.com/office/powerpoint/2010/main" val="137604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48EE85-6A79-4925-BA94-B57B7BD81D5A}" type="datetimeFigureOut">
              <a:rPr lang="en-CA" smtClean="0"/>
              <a:t>2024-05-28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EA01412-193C-417E-8F0B-EB857E4BFEB1}" type="slidenum">
              <a:rPr lang="en-CA" smtClean="0"/>
              <a:t>‹#›</a:t>
            </a:fld>
            <a:endParaRPr lang="en-CA"/>
          </a:p>
        </p:txBody>
      </p:sp>
    </p:spTree>
    <p:extLst>
      <p:ext uri="{BB962C8B-B14F-4D97-AF65-F5344CB8AC3E}">
        <p14:creationId xmlns:p14="http://schemas.microsoft.com/office/powerpoint/2010/main" val="131458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8EE85-6A79-4925-BA94-B57B7BD81D5A}" type="datetimeFigureOut">
              <a:rPr lang="en-CA" smtClean="0"/>
              <a:t>2024-05-28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EA01412-193C-417E-8F0B-EB857E4BFEB1}" type="slidenum">
              <a:rPr lang="en-CA" smtClean="0"/>
              <a:t>‹#›</a:t>
            </a:fld>
            <a:endParaRPr lang="en-CA"/>
          </a:p>
        </p:txBody>
      </p:sp>
    </p:spTree>
    <p:extLst>
      <p:ext uri="{BB962C8B-B14F-4D97-AF65-F5344CB8AC3E}">
        <p14:creationId xmlns:p14="http://schemas.microsoft.com/office/powerpoint/2010/main" val="267390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448EE85-6A79-4925-BA94-B57B7BD81D5A}" type="datetimeFigureOut">
              <a:rPr lang="en-CA" smtClean="0"/>
              <a:t>2024-05-28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A01412-193C-417E-8F0B-EB857E4BFEB1}" type="slidenum">
              <a:rPr lang="en-CA" smtClean="0"/>
              <a:t>‹#›</a:t>
            </a:fld>
            <a:endParaRPr lang="en-CA"/>
          </a:p>
        </p:txBody>
      </p:sp>
    </p:spTree>
    <p:extLst>
      <p:ext uri="{BB962C8B-B14F-4D97-AF65-F5344CB8AC3E}">
        <p14:creationId xmlns:p14="http://schemas.microsoft.com/office/powerpoint/2010/main" val="248275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448EE85-6A79-4925-BA94-B57B7BD81D5A}" type="datetimeFigureOut">
              <a:rPr lang="en-CA" smtClean="0"/>
              <a:t>2024-05-28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A01412-193C-417E-8F0B-EB857E4BFEB1}" type="slidenum">
              <a:rPr lang="en-CA" smtClean="0"/>
              <a:t>‹#›</a:t>
            </a:fld>
            <a:endParaRPr lang="en-CA"/>
          </a:p>
        </p:txBody>
      </p:sp>
    </p:spTree>
    <p:extLst>
      <p:ext uri="{BB962C8B-B14F-4D97-AF65-F5344CB8AC3E}">
        <p14:creationId xmlns:p14="http://schemas.microsoft.com/office/powerpoint/2010/main" val="105800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448EE85-6A79-4925-BA94-B57B7BD81D5A}" type="datetimeFigureOut">
              <a:rPr lang="en-CA" smtClean="0"/>
              <a:t>2024-05-28</a:t>
            </a:fld>
            <a:endParaRPr lang="en-CA"/>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DEA01412-193C-417E-8F0B-EB857E4BFEB1}" type="slidenum">
              <a:rPr lang="en-CA" smtClean="0"/>
              <a:t>‹#›</a:t>
            </a:fld>
            <a:endParaRPr lang="en-CA"/>
          </a:p>
        </p:txBody>
      </p:sp>
    </p:spTree>
    <p:extLst>
      <p:ext uri="{BB962C8B-B14F-4D97-AF65-F5344CB8AC3E}">
        <p14:creationId xmlns:p14="http://schemas.microsoft.com/office/powerpoint/2010/main" val="4002598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E0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A0D6E3-A4C8-EF7A-2E62-07F823C0B94E}"/>
              </a:ext>
            </a:extLst>
          </p:cNvPr>
          <p:cNvSpPr/>
          <p:nvPr/>
        </p:nvSpPr>
        <p:spPr>
          <a:xfrm>
            <a:off x="1106056" y="434309"/>
            <a:ext cx="30673306" cy="3046318"/>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3A2B9356-07CD-78E7-E273-8F6978D1DF56}"/>
              </a:ext>
            </a:extLst>
          </p:cNvPr>
          <p:cNvSpPr/>
          <p:nvPr/>
        </p:nvSpPr>
        <p:spPr>
          <a:xfrm>
            <a:off x="22705505" y="5622641"/>
            <a:ext cx="9254622" cy="5430564"/>
          </a:xfrm>
          <a:prstGeom prst="rect">
            <a:avLst/>
          </a:prstGeom>
          <a:solidFill>
            <a:srgbClr val="EDF2F4"/>
          </a:solidFill>
          <a:ln>
            <a:solidFill>
              <a:srgbClr val="FBF6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0" name="Rectangle 9">
            <a:extLst>
              <a:ext uri="{FF2B5EF4-FFF2-40B4-BE49-F238E27FC236}">
                <a16:creationId xmlns:a16="http://schemas.microsoft.com/office/drawing/2014/main" id="{46BEBD54-ACF4-40B9-9A66-30252EF6ED7E}"/>
              </a:ext>
            </a:extLst>
          </p:cNvPr>
          <p:cNvSpPr/>
          <p:nvPr/>
        </p:nvSpPr>
        <p:spPr>
          <a:xfrm>
            <a:off x="958273" y="5694636"/>
            <a:ext cx="9765077" cy="5948176"/>
          </a:xfrm>
          <a:prstGeom prst="rect">
            <a:avLst/>
          </a:prstGeom>
          <a:solidFill>
            <a:srgbClr val="EDF2F4"/>
          </a:solidFill>
          <a:ln>
            <a:solidFill>
              <a:srgbClr val="FBF6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1" name="Rectangle 10">
            <a:extLst>
              <a:ext uri="{FF2B5EF4-FFF2-40B4-BE49-F238E27FC236}">
                <a16:creationId xmlns:a16="http://schemas.microsoft.com/office/drawing/2014/main" id="{9519FC37-4455-4771-A075-899FB0B05145}"/>
              </a:ext>
            </a:extLst>
          </p:cNvPr>
          <p:cNvSpPr/>
          <p:nvPr/>
        </p:nvSpPr>
        <p:spPr>
          <a:xfrm>
            <a:off x="885939" y="16005995"/>
            <a:ext cx="9765077" cy="4602353"/>
          </a:xfrm>
          <a:prstGeom prst="rect">
            <a:avLst/>
          </a:prstGeom>
          <a:solidFill>
            <a:srgbClr val="EDF2F4"/>
          </a:solidFill>
          <a:ln>
            <a:solidFill>
              <a:srgbClr val="F7ED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1280014F-CB97-40B3-9681-DA09C64DB587}"/>
              </a:ext>
            </a:extLst>
          </p:cNvPr>
          <p:cNvSpPr/>
          <p:nvPr/>
        </p:nvSpPr>
        <p:spPr>
          <a:xfrm>
            <a:off x="22736849" y="17314434"/>
            <a:ext cx="9246826" cy="3293914"/>
          </a:xfrm>
          <a:prstGeom prst="rect">
            <a:avLst/>
          </a:prstGeom>
          <a:solidFill>
            <a:srgbClr val="EDF2F4"/>
          </a:solidFill>
          <a:ln>
            <a:solidFill>
              <a:srgbClr val="F7ED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ED9607EE-116C-4D86-8BFB-33E153F5D2A7}"/>
              </a:ext>
            </a:extLst>
          </p:cNvPr>
          <p:cNvSpPr/>
          <p:nvPr/>
        </p:nvSpPr>
        <p:spPr>
          <a:xfrm>
            <a:off x="12323358" y="5652624"/>
            <a:ext cx="9765077" cy="14913712"/>
          </a:xfrm>
          <a:prstGeom prst="rect">
            <a:avLst/>
          </a:prstGeom>
          <a:solidFill>
            <a:srgbClr val="EDF2F4"/>
          </a:solidFill>
          <a:ln>
            <a:solidFill>
              <a:srgbClr val="F7ED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F7D4F581-A056-480B-9D6A-A9FF80A39048}"/>
              </a:ext>
            </a:extLst>
          </p:cNvPr>
          <p:cNvSpPr txBox="1"/>
          <p:nvPr/>
        </p:nvSpPr>
        <p:spPr>
          <a:xfrm>
            <a:off x="1139039" y="651433"/>
            <a:ext cx="30644314" cy="2569934"/>
          </a:xfrm>
          <a:prstGeom prst="rect">
            <a:avLst/>
          </a:prstGeom>
          <a:noFill/>
        </p:spPr>
        <p:txBody>
          <a:bodyPr wrap="square" rtlCol="0">
            <a:spAutoFit/>
          </a:bodyPr>
          <a:lstStyle/>
          <a:p>
            <a:pPr algn="ctr"/>
            <a:r>
              <a:rPr lang="en-US" sz="6000" dirty="0">
                <a:solidFill>
                  <a:schemeClr val="bg1"/>
                </a:solidFill>
                <a:cs typeface="Times New Roman" panose="02020603050405020304" pitchFamily="18" charset="0"/>
              </a:rPr>
              <a:t>ENHANCING OCEAN LITERACY IN THE FUNDY COMMUNITY:</a:t>
            </a:r>
            <a:r>
              <a:rPr lang="en-CA" sz="6000" dirty="0">
                <a:solidFill>
                  <a:schemeClr val="bg1"/>
                </a:solidFill>
                <a:cs typeface="Times New Roman" panose="02020603050405020304" pitchFamily="18" charset="0"/>
              </a:rPr>
              <a:t> CONTINUED ACTIVITIES                        OF BOFEP’S OCEAN LITERACY WORKING GROUP</a:t>
            </a:r>
          </a:p>
          <a:p>
            <a:pPr algn="ctr">
              <a:spcBef>
                <a:spcPts val="600"/>
              </a:spcBef>
            </a:pPr>
            <a:r>
              <a:rPr lang="en-CA" sz="3600" dirty="0">
                <a:solidFill>
                  <a:schemeClr val="bg1"/>
                </a:solidFill>
                <a:cs typeface="Times New Roman" panose="02020603050405020304" pitchFamily="18" charset="0"/>
              </a:rPr>
              <a:t>M.J.A. Butler, K. MacPherson, S. Rebitt, and P.G. Wells</a:t>
            </a:r>
            <a:endParaRPr lang="en-US" sz="3600" dirty="0">
              <a:solidFill>
                <a:schemeClr val="bg1"/>
              </a:solidFill>
              <a:cs typeface="Times New Roman" panose="02020603050405020304" pitchFamily="18" charset="0"/>
            </a:endParaRPr>
          </a:p>
        </p:txBody>
      </p:sp>
      <p:sp>
        <p:nvSpPr>
          <p:cNvPr id="17" name="Rectangle 16">
            <a:extLst>
              <a:ext uri="{FF2B5EF4-FFF2-40B4-BE49-F238E27FC236}">
                <a16:creationId xmlns:a16="http://schemas.microsoft.com/office/drawing/2014/main" id="{2BFDC846-B69A-44AC-A49D-FD5CC9863280}"/>
              </a:ext>
            </a:extLst>
          </p:cNvPr>
          <p:cNvSpPr/>
          <p:nvPr/>
        </p:nvSpPr>
        <p:spPr>
          <a:xfrm>
            <a:off x="13051626" y="6059311"/>
            <a:ext cx="7277100" cy="616324"/>
          </a:xfrm>
          <a:prstGeom prst="rect">
            <a:avLst/>
          </a:prstGeom>
          <a:solidFill>
            <a:srgbClr val="8D99AE"/>
          </a:solidFill>
          <a:ln>
            <a:solidFill>
              <a:srgbClr val="8D99A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rgbClr val="F7EDF0"/>
                </a:solidFill>
                <a:cs typeface="Times New Roman"/>
              </a:rPr>
              <a:t>OUR PROGRESS</a:t>
            </a:r>
            <a:endParaRPr lang="en-US" sz="2800" dirty="0">
              <a:solidFill>
                <a:srgbClr val="F7EDF0"/>
              </a:solidFill>
              <a:cs typeface="Times New Roman" panose="02020603050405020304" pitchFamily="18" charset="0"/>
            </a:endParaRPr>
          </a:p>
        </p:txBody>
      </p:sp>
      <p:sp>
        <p:nvSpPr>
          <p:cNvPr id="15" name="Rectangle 14">
            <a:extLst>
              <a:ext uri="{FF2B5EF4-FFF2-40B4-BE49-F238E27FC236}">
                <a16:creationId xmlns:a16="http://schemas.microsoft.com/office/drawing/2014/main" id="{FAD2FB6A-1254-4C24-801E-229A3A9611ED}"/>
              </a:ext>
            </a:extLst>
          </p:cNvPr>
          <p:cNvSpPr/>
          <p:nvPr/>
        </p:nvSpPr>
        <p:spPr>
          <a:xfrm>
            <a:off x="2324934" y="6065355"/>
            <a:ext cx="6833755" cy="616324"/>
          </a:xfrm>
          <a:prstGeom prst="rect">
            <a:avLst/>
          </a:prstGeom>
          <a:solidFill>
            <a:srgbClr val="8D99AE"/>
          </a:solidFill>
          <a:ln>
            <a:solidFill>
              <a:srgbClr val="8D9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cs typeface="Times New Roman" panose="02020603050405020304" pitchFamily="18" charset="0"/>
              </a:rPr>
              <a:t>OVERVIEW</a:t>
            </a:r>
            <a:endParaRPr lang="en-CA" sz="2400" dirty="0">
              <a:solidFill>
                <a:schemeClr val="bg1"/>
              </a:solidFill>
              <a:cs typeface="Times New Roman" panose="02020603050405020304" pitchFamily="18" charset="0"/>
            </a:endParaRPr>
          </a:p>
        </p:txBody>
      </p:sp>
      <p:sp>
        <p:nvSpPr>
          <p:cNvPr id="21" name="Rectangle 20">
            <a:extLst>
              <a:ext uri="{FF2B5EF4-FFF2-40B4-BE49-F238E27FC236}">
                <a16:creationId xmlns:a16="http://schemas.microsoft.com/office/drawing/2014/main" id="{75084971-EC12-4695-9817-A1C3DBDC15C8}"/>
              </a:ext>
            </a:extLst>
          </p:cNvPr>
          <p:cNvSpPr/>
          <p:nvPr/>
        </p:nvSpPr>
        <p:spPr>
          <a:xfrm>
            <a:off x="2237345" y="16361560"/>
            <a:ext cx="7166264" cy="753157"/>
          </a:xfrm>
          <a:prstGeom prst="rect">
            <a:avLst/>
          </a:prstGeom>
          <a:solidFill>
            <a:srgbClr val="8D99AE"/>
          </a:solidFill>
          <a:ln>
            <a:solidFill>
              <a:srgbClr val="8D99A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solidFill>
                  <a:srgbClr val="F7EDF0"/>
                </a:solidFill>
                <a:latin typeface="Times New Roman" panose="02020603050405020304" pitchFamily="18" charset="0"/>
                <a:cs typeface="Times New Roman" panose="02020603050405020304" pitchFamily="18" charset="0"/>
              </a:rPr>
              <a:t> </a:t>
            </a:r>
            <a:r>
              <a:rPr lang="en-CA" sz="3600" dirty="0">
                <a:solidFill>
                  <a:srgbClr val="F7EDF0"/>
                </a:solidFill>
                <a:cs typeface="Times New Roman" panose="02020603050405020304" pitchFamily="18" charset="0"/>
              </a:rPr>
              <a:t>OCEAN LITERACY OBJECTIVES</a:t>
            </a:r>
          </a:p>
        </p:txBody>
      </p:sp>
      <p:sp>
        <p:nvSpPr>
          <p:cNvPr id="23" name="Rectangle 22">
            <a:extLst>
              <a:ext uri="{FF2B5EF4-FFF2-40B4-BE49-F238E27FC236}">
                <a16:creationId xmlns:a16="http://schemas.microsoft.com/office/drawing/2014/main" id="{4E900132-D558-41B5-B5E4-71C4EF5C978E}"/>
              </a:ext>
            </a:extLst>
          </p:cNvPr>
          <p:cNvSpPr/>
          <p:nvPr/>
        </p:nvSpPr>
        <p:spPr>
          <a:xfrm>
            <a:off x="23891897" y="6092521"/>
            <a:ext cx="6907646" cy="690214"/>
          </a:xfrm>
          <a:prstGeom prst="rect">
            <a:avLst/>
          </a:prstGeom>
          <a:solidFill>
            <a:srgbClr val="8D99AE"/>
          </a:solidFill>
          <a:ln>
            <a:solidFill>
              <a:srgbClr val="8D99A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solidFill>
                  <a:srgbClr val="F7EDF0"/>
                </a:solidFill>
                <a:latin typeface="Times New Roman"/>
                <a:cs typeface="Times New Roman"/>
              </a:rPr>
              <a:t> </a:t>
            </a:r>
            <a:r>
              <a:rPr lang="en-US" sz="3600" dirty="0">
                <a:solidFill>
                  <a:srgbClr val="F7EDF0"/>
                </a:solidFill>
                <a:cs typeface="Times New Roman"/>
              </a:rPr>
              <a:t>NEXT STEPS</a:t>
            </a:r>
            <a:r>
              <a:rPr lang="en-US" sz="2800" dirty="0">
                <a:solidFill>
                  <a:srgbClr val="F7EDF0"/>
                </a:solidFill>
                <a:cs typeface="Times New Roman"/>
              </a:rPr>
              <a:t> </a:t>
            </a:r>
            <a:endParaRPr lang="en-CA" sz="2800" dirty="0">
              <a:solidFill>
                <a:srgbClr val="F7EDF0"/>
              </a:solidFill>
              <a:cs typeface="Times New Roman" panose="02020603050405020304" pitchFamily="18" charset="0"/>
            </a:endParaRPr>
          </a:p>
        </p:txBody>
      </p:sp>
      <p:sp>
        <p:nvSpPr>
          <p:cNvPr id="24" name="Rectangle 23">
            <a:extLst>
              <a:ext uri="{FF2B5EF4-FFF2-40B4-BE49-F238E27FC236}">
                <a16:creationId xmlns:a16="http://schemas.microsoft.com/office/drawing/2014/main" id="{5723571A-6622-4AF5-9482-83D5E3ABB6C6}"/>
              </a:ext>
            </a:extLst>
          </p:cNvPr>
          <p:cNvSpPr/>
          <p:nvPr/>
        </p:nvSpPr>
        <p:spPr>
          <a:xfrm>
            <a:off x="24184931" y="17670909"/>
            <a:ext cx="6393942" cy="743719"/>
          </a:xfrm>
          <a:prstGeom prst="rect">
            <a:avLst/>
          </a:prstGeom>
          <a:solidFill>
            <a:srgbClr val="8D99AE"/>
          </a:solidFill>
          <a:ln>
            <a:solidFill>
              <a:srgbClr val="8D99A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rgbClr val="F7EDF0"/>
                </a:solidFill>
                <a:cs typeface="Times New Roman" panose="02020603050405020304" pitchFamily="18" charset="0"/>
              </a:rPr>
              <a:t>INVITATIONS</a:t>
            </a:r>
          </a:p>
        </p:txBody>
      </p:sp>
      <p:sp>
        <p:nvSpPr>
          <p:cNvPr id="3" name="TextBox 2">
            <a:extLst>
              <a:ext uri="{FF2B5EF4-FFF2-40B4-BE49-F238E27FC236}">
                <a16:creationId xmlns:a16="http://schemas.microsoft.com/office/drawing/2014/main" id="{CE22B882-46BB-4266-9CAA-FC2C86343627}"/>
              </a:ext>
            </a:extLst>
          </p:cNvPr>
          <p:cNvSpPr txBox="1"/>
          <p:nvPr/>
        </p:nvSpPr>
        <p:spPr>
          <a:xfrm>
            <a:off x="1139039" y="17279341"/>
            <a:ext cx="9205547" cy="3222677"/>
          </a:xfrm>
          <a:prstGeom prst="rect">
            <a:avLst/>
          </a:prstGeom>
          <a:noFill/>
        </p:spPr>
        <p:txBody>
          <a:bodyPr wrap="square" lIns="91440" tIns="45720" rIns="91440" bIns="45720" rtlCol="0" anchor="t">
            <a:spAutoFit/>
          </a:bodyPr>
          <a:lstStyle/>
          <a:p>
            <a:pPr marL="457200" indent="-457200">
              <a:lnSpc>
                <a:spcPct val="107000"/>
              </a:lnSpc>
              <a:spcAft>
                <a:spcPts val="1000"/>
              </a:spcAft>
              <a:buFont typeface="Arial" panose="020B0604020202020204" pitchFamily="34" charset="0"/>
              <a:buChar char="•"/>
            </a:pPr>
            <a:r>
              <a:rPr lang="en-US" sz="2200" dirty="0">
                <a:effectLst/>
                <a:ea typeface="Calibri" panose="020F0502020204030204" pitchFamily="34" charset="0"/>
                <a:cs typeface="Times New Roman"/>
              </a:rPr>
              <a:t>Identify the most appropriate ways and means to introduce the ocean/climate topic into the public school system.</a:t>
            </a:r>
            <a:endParaRPr lang="en-US" sz="2200" dirty="0">
              <a:ea typeface="Calibri" panose="020F0502020204030204" pitchFamily="34" charset="0"/>
              <a:cs typeface="Times New Roman"/>
            </a:endParaRPr>
          </a:p>
          <a:p>
            <a:pPr marL="457200" indent="-457200">
              <a:lnSpc>
                <a:spcPct val="107000"/>
              </a:lnSpc>
              <a:spcAft>
                <a:spcPts val="1000"/>
              </a:spcAft>
              <a:buFont typeface="Arial" panose="020B0604020202020204" pitchFamily="34" charset="0"/>
              <a:buChar char="•"/>
            </a:pPr>
            <a:r>
              <a:rPr lang="en-US" sz="2200" dirty="0">
                <a:effectLst/>
                <a:ea typeface="Calibri" panose="020F0502020204030204" pitchFamily="34" charset="0"/>
                <a:cs typeface="Times New Roman"/>
              </a:rPr>
              <a:t>Prepare grade-appropriate resources including books, scientific papers, classroom exercises, and field trips.</a:t>
            </a:r>
          </a:p>
          <a:p>
            <a:pPr marL="457200" indent="-457200">
              <a:lnSpc>
                <a:spcPct val="107000"/>
              </a:lnSpc>
              <a:spcAft>
                <a:spcPts val="1000"/>
              </a:spcAft>
              <a:buFont typeface="Arial" panose="020B0604020202020204" pitchFamily="34" charset="0"/>
              <a:buChar char="•"/>
            </a:pPr>
            <a:r>
              <a:rPr lang="en-US" sz="2200" dirty="0">
                <a:ea typeface="Calibri" panose="020F0502020204030204" pitchFamily="34" charset="0"/>
                <a:cs typeface="Times New Roman"/>
              </a:rPr>
              <a:t>Provide information about the uniqueness of the Bay of Fundy’s environment to local communities. For example, through BoFEP’s monthly newsletter, </a:t>
            </a:r>
            <a:r>
              <a:rPr lang="en-US" sz="2200" i="1" dirty="0">
                <a:ea typeface="Calibri" panose="020F0502020204030204" pitchFamily="34" charset="0"/>
                <a:cs typeface="Times New Roman"/>
              </a:rPr>
              <a:t>Fundy Tidings</a:t>
            </a:r>
            <a:r>
              <a:rPr lang="en-US" sz="2200" dirty="0">
                <a:ea typeface="Calibri" panose="020F0502020204030204" pitchFamily="34" charset="0"/>
                <a:cs typeface="Times New Roman"/>
              </a:rPr>
              <a:t>, and a soon to be published interactive book on the Minas basin.</a:t>
            </a:r>
            <a:endParaRPr lang="en-CA" sz="2200" dirty="0">
              <a:effectLst/>
              <a:ea typeface="Calibri" panose="020F0502020204030204" pitchFamily="34" charset="0"/>
              <a:cs typeface="Times New Roman"/>
            </a:endParaRPr>
          </a:p>
        </p:txBody>
      </p:sp>
      <p:sp>
        <p:nvSpPr>
          <p:cNvPr id="5" name="TextBox 4">
            <a:extLst>
              <a:ext uri="{FF2B5EF4-FFF2-40B4-BE49-F238E27FC236}">
                <a16:creationId xmlns:a16="http://schemas.microsoft.com/office/drawing/2014/main" id="{48EFAC2A-07E8-4993-95D2-94A8E6BA6A4A}"/>
              </a:ext>
            </a:extLst>
          </p:cNvPr>
          <p:cNvSpPr txBox="1"/>
          <p:nvPr/>
        </p:nvSpPr>
        <p:spPr>
          <a:xfrm>
            <a:off x="23066475" y="7154628"/>
            <a:ext cx="8558490" cy="3584956"/>
          </a:xfrm>
          <a:prstGeom prst="rect">
            <a:avLst/>
          </a:prstGeom>
          <a:noFill/>
        </p:spPr>
        <p:txBody>
          <a:bodyPr wrap="square" lIns="91440" tIns="45720" rIns="91440" bIns="45720" rtlCol="0" anchor="t">
            <a:spAutoFit/>
          </a:bodyPr>
          <a:lstStyle/>
          <a:p>
            <a:pPr marL="457200" indent="-457200">
              <a:lnSpc>
                <a:spcPct val="107000"/>
              </a:lnSpc>
              <a:spcAft>
                <a:spcPts val="1000"/>
              </a:spcAft>
              <a:buFont typeface="Arial" panose="020B0604020202020204" pitchFamily="34" charset="0"/>
              <a:buChar char="•"/>
            </a:pPr>
            <a:r>
              <a:rPr lang="en-US" sz="2200" dirty="0">
                <a:ea typeface="Calibri" panose="020F0502020204030204" pitchFamily="34" charset="0"/>
                <a:cs typeface="Times New Roman"/>
              </a:rPr>
              <a:t>Consider the appropriate steps forward to further ocean literacy in the school systems, based on the experience of the OL panels at previous BoFEP workshops and feedback from the PD Day.</a:t>
            </a:r>
          </a:p>
          <a:p>
            <a:pPr marL="457200" indent="-457200">
              <a:lnSpc>
                <a:spcPct val="107000"/>
              </a:lnSpc>
              <a:spcAft>
                <a:spcPts val="1000"/>
              </a:spcAft>
              <a:buFont typeface="Arial" panose="020B0604020202020204" pitchFamily="34" charset="0"/>
              <a:buChar char="•"/>
            </a:pPr>
            <a:r>
              <a:rPr lang="en-US" sz="2200" dirty="0">
                <a:ea typeface="Calibri" panose="020F0502020204030204" pitchFamily="34" charset="0"/>
                <a:cs typeface="Times New Roman"/>
              </a:rPr>
              <a:t>Continue to strengthen the linkage between organizations promoting OL including COLC, CaNOE, Ocean Wise, Ocean School, citizen science initiatives, and the NS Department of Education. </a:t>
            </a:r>
          </a:p>
          <a:p>
            <a:pPr marL="457200" indent="-457200">
              <a:lnSpc>
                <a:spcPct val="107000"/>
              </a:lnSpc>
              <a:spcAft>
                <a:spcPts val="1000"/>
              </a:spcAft>
              <a:buFont typeface="Arial" panose="020B0604020202020204" pitchFamily="34" charset="0"/>
              <a:buChar char="•"/>
            </a:pPr>
            <a:r>
              <a:rPr lang="en-US" sz="2200" dirty="0">
                <a:ea typeface="Calibri" panose="020F0502020204030204" pitchFamily="34" charset="0"/>
                <a:cs typeface="Times New Roman"/>
              </a:rPr>
              <a:t>Engage relevant university faculties of education (Acadia, MSVU, CBU, StFX etc.) on how to include OL training in the B.Ed and M.Ed degree programs, including short term courses.</a:t>
            </a:r>
          </a:p>
        </p:txBody>
      </p:sp>
      <p:sp>
        <p:nvSpPr>
          <p:cNvPr id="13" name="Rectangle 12">
            <a:extLst>
              <a:ext uri="{FF2B5EF4-FFF2-40B4-BE49-F238E27FC236}">
                <a16:creationId xmlns:a16="http://schemas.microsoft.com/office/drawing/2014/main" id="{A8A187C7-6F6A-EF49-8422-A3848DA442FD}"/>
              </a:ext>
            </a:extLst>
          </p:cNvPr>
          <p:cNvSpPr/>
          <p:nvPr/>
        </p:nvSpPr>
        <p:spPr>
          <a:xfrm>
            <a:off x="6298378" y="3831575"/>
            <a:ext cx="20832105" cy="1473396"/>
          </a:xfrm>
          <a:prstGeom prst="rect">
            <a:avLst/>
          </a:prstGeom>
          <a:solidFill>
            <a:srgbClr val="8D99AE"/>
          </a:solidFill>
          <a:ln>
            <a:solidFill>
              <a:srgbClr val="8D99A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rgbClr val="F7EDF0"/>
                </a:solidFill>
                <a:cs typeface="Times New Roman" panose="02020603050405020304" pitchFamily="18" charset="0"/>
              </a:rPr>
              <a:t>Affiliations: International Oceans Institute-Canada, NS Department of  Education and Early Childhood Development, and Dalhousie University</a:t>
            </a:r>
          </a:p>
        </p:txBody>
      </p:sp>
      <p:sp>
        <p:nvSpPr>
          <p:cNvPr id="16" name="TextBox 15">
            <a:extLst>
              <a:ext uri="{FF2B5EF4-FFF2-40B4-BE49-F238E27FC236}">
                <a16:creationId xmlns:a16="http://schemas.microsoft.com/office/drawing/2014/main" id="{0EF1A909-360D-5BCA-605A-608FBFF3BCC6}"/>
              </a:ext>
            </a:extLst>
          </p:cNvPr>
          <p:cNvSpPr txBox="1"/>
          <p:nvPr/>
        </p:nvSpPr>
        <p:spPr>
          <a:xfrm>
            <a:off x="12414025" y="6938590"/>
            <a:ext cx="8552305" cy="1107996"/>
          </a:xfrm>
          <a:prstGeom prst="rect">
            <a:avLst/>
          </a:prstGeom>
          <a:noFill/>
        </p:spPr>
        <p:txBody>
          <a:bodyPr wrap="square" lIns="91440" tIns="45720" rIns="91440" bIns="45720" rtlCol="0" anchor="t">
            <a:spAutoFit/>
          </a:bodyPr>
          <a:lstStyle/>
          <a:p>
            <a:pPr>
              <a:spcAft>
                <a:spcPts val="1000"/>
              </a:spcAft>
            </a:pPr>
            <a:r>
              <a:rPr lang="en-US" sz="2200" dirty="0">
                <a:effectLst/>
                <a:ea typeface="Calibri" panose="020F0502020204030204" pitchFamily="34" charset="0"/>
                <a:cs typeface="Times New Roman"/>
              </a:rPr>
              <a:t>Ocean Literacy panels were organized at the biennial BoFEP workshops in 2020, 2022 and 2024 to discuss and report on </a:t>
            </a:r>
            <a:r>
              <a:rPr lang="en-US" sz="2200" dirty="0">
                <a:ea typeface="Calibri" panose="020F0502020204030204" pitchFamily="34" charset="0"/>
                <a:cs typeface="Times New Roman"/>
              </a:rPr>
              <a:t>OL; these were followed by numerous off-grid discussions and presentations.</a:t>
            </a:r>
            <a:endParaRPr lang="en-US" sz="2200" dirty="0">
              <a:effectLst/>
              <a:ea typeface="Calibri" panose="020F0502020204030204" pitchFamily="34" charset="0"/>
              <a:cs typeface="Times New Roman"/>
            </a:endParaRPr>
          </a:p>
        </p:txBody>
      </p:sp>
      <p:sp>
        <p:nvSpPr>
          <p:cNvPr id="27" name="TextBox 26">
            <a:extLst>
              <a:ext uri="{FF2B5EF4-FFF2-40B4-BE49-F238E27FC236}">
                <a16:creationId xmlns:a16="http://schemas.microsoft.com/office/drawing/2014/main" id="{2693A476-88F3-9D38-0F30-A215014C5021}"/>
              </a:ext>
            </a:extLst>
          </p:cNvPr>
          <p:cNvSpPr txBox="1"/>
          <p:nvPr/>
        </p:nvSpPr>
        <p:spPr>
          <a:xfrm>
            <a:off x="23252764" y="18570108"/>
            <a:ext cx="8419293" cy="1879361"/>
          </a:xfrm>
          <a:prstGeom prst="rect">
            <a:avLst/>
          </a:prstGeom>
          <a:noFill/>
        </p:spPr>
        <p:txBody>
          <a:bodyPr wrap="square" lIns="91440" tIns="45720" rIns="91440" bIns="45720" rtlCol="0" anchor="t">
            <a:spAutoFit/>
          </a:bodyPr>
          <a:lstStyle/>
          <a:p>
            <a:pPr>
              <a:lnSpc>
                <a:spcPct val="107000"/>
              </a:lnSpc>
              <a:spcAft>
                <a:spcPts val="1000"/>
              </a:spcAft>
            </a:pPr>
            <a:r>
              <a:rPr lang="en-US" sz="2200" dirty="0">
                <a:ea typeface="Calibri" panose="020F0502020204030204" pitchFamily="34" charset="0"/>
                <a:cs typeface="Times New Roman"/>
              </a:rPr>
              <a:t>Members of the Fundy coastal community are invited to join the BoFEP Ocean Literacy working group. Their participation will directly contribute to the important task of improving public understanding of ocean literacy within the context of climate change and the unique Bay of Fundy ecosystem</a:t>
            </a:r>
            <a:r>
              <a:rPr lang="en-US" sz="2200" dirty="0">
                <a:latin typeface="Times New Roman"/>
                <a:ea typeface="Calibri" panose="020F0502020204030204" pitchFamily="34" charset="0"/>
                <a:cs typeface="Times New Roman"/>
              </a:rPr>
              <a:t>.  </a:t>
            </a:r>
          </a:p>
        </p:txBody>
      </p:sp>
      <p:sp>
        <p:nvSpPr>
          <p:cNvPr id="29" name="Oval 28">
            <a:extLst>
              <a:ext uri="{FF2B5EF4-FFF2-40B4-BE49-F238E27FC236}">
                <a16:creationId xmlns:a16="http://schemas.microsoft.com/office/drawing/2014/main" id="{6829DF1E-02C8-CCE2-51B3-38EF4E6A9778}"/>
              </a:ext>
            </a:extLst>
          </p:cNvPr>
          <p:cNvSpPr/>
          <p:nvPr/>
        </p:nvSpPr>
        <p:spPr>
          <a:xfrm>
            <a:off x="27579483" y="3735824"/>
            <a:ext cx="1612786" cy="160838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27">
            <a:extLst>
              <a:ext uri="{FF2B5EF4-FFF2-40B4-BE49-F238E27FC236}">
                <a16:creationId xmlns:a16="http://schemas.microsoft.com/office/drawing/2014/main" id="{E053C307-CC35-D60A-29D6-30B7DF81A73D}"/>
              </a:ext>
            </a:extLst>
          </p:cNvPr>
          <p:cNvPicPr>
            <a:picLocks noChangeAspect="1"/>
          </p:cNvPicPr>
          <p:nvPr/>
        </p:nvPicPr>
        <p:blipFill rotWithShape="1">
          <a:blip r:embed="rId3"/>
          <a:srcRect l="16518"/>
          <a:stretch/>
        </p:blipFill>
        <p:spPr>
          <a:xfrm>
            <a:off x="27461495" y="3674864"/>
            <a:ext cx="1791873" cy="1688517"/>
          </a:xfrm>
          <a:prstGeom prst="rect">
            <a:avLst/>
          </a:prstGeom>
        </p:spPr>
      </p:pic>
      <p:sp>
        <p:nvSpPr>
          <p:cNvPr id="32" name="Rectangle 31">
            <a:extLst>
              <a:ext uri="{FF2B5EF4-FFF2-40B4-BE49-F238E27FC236}">
                <a16:creationId xmlns:a16="http://schemas.microsoft.com/office/drawing/2014/main" id="{C46C1B98-4F8E-8BDE-EB77-CD021EBB6D6B}"/>
              </a:ext>
            </a:extLst>
          </p:cNvPr>
          <p:cNvSpPr/>
          <p:nvPr/>
        </p:nvSpPr>
        <p:spPr>
          <a:xfrm>
            <a:off x="435162" y="4035982"/>
            <a:ext cx="3948218" cy="9837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Picture 2" descr="Dalhousie University - The World 100">
            <a:extLst>
              <a:ext uri="{FF2B5EF4-FFF2-40B4-BE49-F238E27FC236}">
                <a16:creationId xmlns:a16="http://schemas.microsoft.com/office/drawing/2014/main" id="{598D7988-978E-B79C-BB5E-68FF3225DA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52" y="4063459"/>
            <a:ext cx="3769312" cy="91971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0FEC4E8D-FC36-25F6-9D45-CDBEA1AD6346}"/>
              </a:ext>
            </a:extLst>
          </p:cNvPr>
          <p:cNvSpPr txBox="1"/>
          <p:nvPr/>
        </p:nvSpPr>
        <p:spPr>
          <a:xfrm>
            <a:off x="1310658" y="6867970"/>
            <a:ext cx="9117055" cy="4539704"/>
          </a:xfrm>
          <a:prstGeom prst="rect">
            <a:avLst/>
          </a:prstGeom>
          <a:noFill/>
        </p:spPr>
        <p:txBody>
          <a:bodyPr wrap="square" lIns="91440" tIns="45720" rIns="91440" bIns="45720" rtlCol="0" anchor="t">
            <a:spAutoFit/>
          </a:bodyPr>
          <a:lstStyle/>
          <a:p>
            <a:pPr>
              <a:spcAft>
                <a:spcPts val="1000"/>
              </a:spcAft>
            </a:pPr>
            <a:r>
              <a:rPr lang="en-US" sz="2200" dirty="0">
                <a:ea typeface="Calibri" panose="020F0502020204030204" pitchFamily="34" charset="0"/>
                <a:cs typeface="Times New Roman"/>
              </a:rPr>
              <a:t>BoFEP strives to provide c</a:t>
            </a:r>
            <a:r>
              <a:rPr lang="en-US" sz="2200" dirty="0">
                <a:effectLst/>
                <a:ea typeface="Calibri" panose="020F0502020204030204" pitchFamily="34" charset="0"/>
                <a:cs typeface="Times New Roman"/>
              </a:rPr>
              <a:t>ommunication and education about the environmental issues and challenges facing the Bay of Fundy, Gulf of Maine, and its watersheds. This is achieved through: </a:t>
            </a:r>
          </a:p>
          <a:p>
            <a:pPr marL="457200" indent="-457200">
              <a:spcAft>
                <a:spcPts val="1000"/>
              </a:spcAft>
              <a:buFont typeface="Arial" panose="020B0604020202020204" pitchFamily="34" charset="0"/>
              <a:buChar char="•"/>
            </a:pPr>
            <a:r>
              <a:rPr lang="en-US" sz="2200" dirty="0">
                <a:ea typeface="Calibri" panose="020F0502020204030204" pitchFamily="34" charset="0"/>
                <a:cs typeface="Times New Roman"/>
              </a:rPr>
              <a:t>A working group (WG) focused on Ocean Literacy (OL); </a:t>
            </a:r>
            <a:r>
              <a:rPr lang="en-US" sz="2200" dirty="0">
                <a:effectLst/>
                <a:ea typeface="Calibri" panose="020F0502020204030204" pitchFamily="34" charset="0"/>
                <a:cs typeface="Times New Roman"/>
              </a:rPr>
              <a:t>OL can be defined as “understanding the ocean and our relationship to it” (CaNOE, Canadian Network for Ocean Education).</a:t>
            </a:r>
          </a:p>
          <a:p>
            <a:pPr marL="457200" indent="-457200">
              <a:spcAft>
                <a:spcPts val="1000"/>
              </a:spcAft>
              <a:buFont typeface="Arial" panose="020B0604020202020204" pitchFamily="34" charset="0"/>
              <a:buChar char="•"/>
            </a:pPr>
            <a:r>
              <a:rPr lang="en-US" sz="2200" dirty="0">
                <a:ea typeface="Calibri" panose="020F0502020204030204" pitchFamily="34" charset="0"/>
                <a:cs typeface="Times New Roman"/>
              </a:rPr>
              <a:t>A focus on informing the public, especially younger generations who will be most impacted by climate change and its relationship with the ocean.</a:t>
            </a:r>
          </a:p>
          <a:p>
            <a:pPr marL="457200" indent="-457200">
              <a:spcAft>
                <a:spcPts val="1000"/>
              </a:spcAft>
              <a:buFont typeface="Arial" panose="020B0604020202020204" pitchFamily="34" charset="0"/>
              <a:buChar char="•"/>
            </a:pPr>
            <a:r>
              <a:rPr lang="en-US" sz="2200" dirty="0">
                <a:ea typeface="Calibri" panose="020F0502020204030204" pitchFamily="34" charset="0"/>
                <a:cs typeface="Times New Roman"/>
              </a:rPr>
              <a:t>Aligning with the goals of national and international leaders in OL, including COLC</a:t>
            </a:r>
            <a:r>
              <a:rPr kumimoji="0" lang="en-US"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a:rPr>
              <a:t> (Canadian Ocean Literacy Coalition)</a:t>
            </a:r>
            <a:r>
              <a:rPr lang="en-US" sz="2200" dirty="0">
                <a:ea typeface="Calibri" panose="020F0502020204030204" pitchFamily="34" charset="0"/>
                <a:cs typeface="Times New Roman"/>
              </a:rPr>
              <a:t>, CaNOE </a:t>
            </a:r>
            <a:r>
              <a:rPr lang="en-US" sz="2200" dirty="0">
                <a:effectLst/>
                <a:ea typeface="Calibri" panose="020F0502020204030204" pitchFamily="34" charset="0"/>
                <a:cs typeface="Times New Roman"/>
              </a:rPr>
              <a:t>and the Programs of UNESCO’s Intergovernmental Oceanographic Commission (IOC).</a:t>
            </a:r>
            <a:endParaRPr lang="en-US" sz="2200" dirty="0">
              <a:ea typeface="Calibri" panose="020F0502020204030204" pitchFamily="34" charset="0"/>
              <a:cs typeface="Times New Roman"/>
            </a:endParaRPr>
          </a:p>
        </p:txBody>
      </p:sp>
      <p:sp>
        <p:nvSpPr>
          <p:cNvPr id="40" name="TextBox 39">
            <a:extLst>
              <a:ext uri="{FF2B5EF4-FFF2-40B4-BE49-F238E27FC236}">
                <a16:creationId xmlns:a16="http://schemas.microsoft.com/office/drawing/2014/main" id="{E3DD5295-8AE4-D0A9-65D1-1E5C123EE9FD}"/>
              </a:ext>
            </a:extLst>
          </p:cNvPr>
          <p:cNvSpPr txBox="1"/>
          <p:nvPr/>
        </p:nvSpPr>
        <p:spPr>
          <a:xfrm>
            <a:off x="12414025" y="12139321"/>
            <a:ext cx="8552305" cy="4750018"/>
          </a:xfrm>
          <a:prstGeom prst="rect">
            <a:avLst/>
          </a:prstGeom>
          <a:noFill/>
        </p:spPr>
        <p:txBody>
          <a:bodyPr wrap="square" lIns="91440" tIns="45720" rIns="91440" bIns="45720" rtlCol="0" anchor="t">
            <a:spAutoFit/>
          </a:bodyPr>
          <a:lstStyle/>
          <a:p>
            <a:pPr>
              <a:spcAft>
                <a:spcPts val="1000"/>
              </a:spcAft>
            </a:pPr>
            <a:r>
              <a:rPr lang="en-US" sz="2200" dirty="0">
                <a:effectLst/>
                <a:ea typeface="Calibri" panose="020F0502020204030204" pitchFamily="34" charset="0"/>
                <a:cs typeface="Times New Roman"/>
              </a:rPr>
              <a:t>The International Oceans Institute (IOI) – </a:t>
            </a:r>
            <a:r>
              <a:rPr lang="en-US" sz="2200" dirty="0">
                <a:ea typeface="Calibri" panose="020F0502020204030204" pitchFamily="34" charset="0"/>
                <a:cs typeface="Times New Roman"/>
              </a:rPr>
              <a:t>Canada, in collaboration with BoFEP and the NS Department of Education, organized the </a:t>
            </a:r>
            <a:r>
              <a:rPr lang="en-US" sz="2200" dirty="0">
                <a:effectLst/>
                <a:ea typeface="Calibri" panose="020F0502020204030204" pitchFamily="34" charset="0"/>
                <a:cs typeface="Times New Roman"/>
              </a:rPr>
              <a:t>first Professional Development (PD) Day on the ocean/climate nexus. This was primarily for high school teachers and was delivered in March 2024 at Dalhousie University. The session included: </a:t>
            </a:r>
          </a:p>
          <a:p>
            <a:pPr marL="914400" lvl="1" indent="-457200">
              <a:spcAft>
                <a:spcPts val="1000"/>
              </a:spcAft>
              <a:buFont typeface="Arial" panose="020B0604020202020204" pitchFamily="34" charset="0"/>
              <a:buChar char="•"/>
            </a:pPr>
            <a:r>
              <a:rPr lang="en-US" sz="2200" dirty="0">
                <a:ea typeface="Calibri" panose="020F0502020204030204" pitchFamily="34" charset="0"/>
                <a:cs typeface="Times New Roman"/>
              </a:rPr>
              <a:t>Guest speakers from HRM, Dalhousie University, CLIMAtlantic, PIER, and IOI-Canada discussing climate change fundamentals, the role of the ocean in climate change, health of the ocean and us, global responses, the blue economy, and the HRM’s plans in response to climate change.</a:t>
            </a:r>
          </a:p>
          <a:p>
            <a:pPr marL="914400" lvl="1" indent="-457200">
              <a:spcAft>
                <a:spcPts val="1000"/>
              </a:spcAft>
              <a:buFont typeface="Arial" panose="020B0604020202020204" pitchFamily="34" charset="0"/>
              <a:buChar char="•"/>
            </a:pPr>
            <a:r>
              <a:rPr lang="en-US" sz="2200" dirty="0">
                <a:ea typeface="Calibri" panose="020F0502020204030204" pitchFamily="34" charset="0"/>
                <a:cs typeface="Times New Roman"/>
              </a:rPr>
              <a:t>Suitable ocean-resource materials and resources were integrated into a tool kit and distributed to teachers; other resources were on display.</a:t>
            </a:r>
          </a:p>
        </p:txBody>
      </p:sp>
      <p:sp>
        <p:nvSpPr>
          <p:cNvPr id="41" name="Rectangle 40">
            <a:extLst>
              <a:ext uri="{FF2B5EF4-FFF2-40B4-BE49-F238E27FC236}">
                <a16:creationId xmlns:a16="http://schemas.microsoft.com/office/drawing/2014/main" id="{521997CD-6BCF-D086-C59E-DE61B5FA0F56}"/>
              </a:ext>
            </a:extLst>
          </p:cNvPr>
          <p:cNvSpPr/>
          <p:nvPr/>
        </p:nvSpPr>
        <p:spPr>
          <a:xfrm>
            <a:off x="405921" y="11915030"/>
            <a:ext cx="10758711" cy="3785324"/>
          </a:xfrm>
          <a:prstGeom prst="rect">
            <a:avLst/>
          </a:prstGeom>
          <a:solidFill>
            <a:srgbClr val="EDF2F4"/>
          </a:solidFill>
          <a:ln>
            <a:solidFill>
              <a:srgbClr val="F7ED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a:extLst>
              <a:ext uri="{FF2B5EF4-FFF2-40B4-BE49-F238E27FC236}">
                <a16:creationId xmlns:a16="http://schemas.microsoft.com/office/drawing/2014/main" id="{08169F2A-826F-2ECD-DF1A-46E9E63B9D18}"/>
              </a:ext>
            </a:extLst>
          </p:cNvPr>
          <p:cNvSpPr/>
          <p:nvPr/>
        </p:nvSpPr>
        <p:spPr>
          <a:xfrm>
            <a:off x="22179101" y="11523086"/>
            <a:ext cx="10248256" cy="5412618"/>
          </a:xfrm>
          <a:prstGeom prst="rect">
            <a:avLst/>
          </a:prstGeom>
          <a:solidFill>
            <a:srgbClr val="EDF2F4"/>
          </a:solidFill>
          <a:ln>
            <a:solidFill>
              <a:srgbClr val="F7ED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9" name="Picture 58">
            <a:extLst>
              <a:ext uri="{FF2B5EF4-FFF2-40B4-BE49-F238E27FC236}">
                <a16:creationId xmlns:a16="http://schemas.microsoft.com/office/drawing/2014/main" id="{38D076EA-217F-0A63-4C3E-5AB911A8877F}"/>
              </a:ext>
            </a:extLst>
          </p:cNvPr>
          <p:cNvPicPr>
            <a:picLocks noChangeAspect="1"/>
          </p:cNvPicPr>
          <p:nvPr/>
        </p:nvPicPr>
        <p:blipFill>
          <a:blip r:embed="rId5"/>
          <a:stretch>
            <a:fillRect/>
          </a:stretch>
        </p:blipFill>
        <p:spPr>
          <a:xfrm>
            <a:off x="15383043" y="16813034"/>
            <a:ext cx="2614265" cy="3523801"/>
          </a:xfrm>
          <a:prstGeom prst="rect">
            <a:avLst/>
          </a:prstGeom>
        </p:spPr>
      </p:pic>
      <p:pic>
        <p:nvPicPr>
          <p:cNvPr id="1028" name="Picture 4" descr="International Ocean Institute (IOI)- Ocean Governance training ...">
            <a:extLst>
              <a:ext uri="{FF2B5EF4-FFF2-40B4-BE49-F238E27FC236}">
                <a16:creationId xmlns:a16="http://schemas.microsoft.com/office/drawing/2014/main" id="{BD96F7BD-1169-EF56-3F29-3E028D3CC5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2549" y="3765620"/>
            <a:ext cx="1314702" cy="1658736"/>
          </a:xfrm>
          <a:prstGeom prst="rect">
            <a:avLst/>
          </a:prstGeom>
          <a:noFill/>
          <a:extLst>
            <a:ext uri="{909E8E84-426E-40DD-AFC4-6F175D3DCCD1}">
              <a14:hiddenFill xmlns:a14="http://schemas.microsoft.com/office/drawing/2010/main">
                <a:solidFill>
                  <a:srgbClr val="FFFFFF"/>
                </a:solidFill>
              </a14:hiddenFill>
            </a:ext>
          </a:extLst>
        </p:spPr>
      </p:pic>
      <p:sp>
        <p:nvSpPr>
          <p:cNvPr id="60" name="AutoShape 6" descr="Province &#10;of Nova Scotia">
            <a:extLst>
              <a:ext uri="{FF2B5EF4-FFF2-40B4-BE49-F238E27FC236}">
                <a16:creationId xmlns:a16="http://schemas.microsoft.com/office/drawing/2014/main" id="{CEE1611E-C47B-AB2B-B4EF-C27387C3ED60}"/>
              </a:ext>
            </a:extLst>
          </p:cNvPr>
          <p:cNvSpPr>
            <a:spLocks noChangeAspect="1" noChangeArrowheads="1"/>
          </p:cNvSpPr>
          <p:nvPr/>
        </p:nvSpPr>
        <p:spPr bwMode="auto">
          <a:xfrm>
            <a:off x="13443865" y="7957465"/>
            <a:ext cx="3167735" cy="31677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1" name="Rectangle 60">
            <a:extLst>
              <a:ext uri="{FF2B5EF4-FFF2-40B4-BE49-F238E27FC236}">
                <a16:creationId xmlns:a16="http://schemas.microsoft.com/office/drawing/2014/main" id="{BAD86F73-8C48-2460-C1E2-0F8E194095DC}"/>
              </a:ext>
            </a:extLst>
          </p:cNvPr>
          <p:cNvSpPr/>
          <p:nvPr/>
        </p:nvSpPr>
        <p:spPr>
          <a:xfrm>
            <a:off x="29475668" y="3995542"/>
            <a:ext cx="3007570" cy="949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2" name="Picture 8" descr="Government of Nova Scotia Logo PNG Vector (SVG) Free Download">
            <a:extLst>
              <a:ext uri="{FF2B5EF4-FFF2-40B4-BE49-F238E27FC236}">
                <a16:creationId xmlns:a16="http://schemas.microsoft.com/office/drawing/2014/main" id="{1539369E-E146-0983-9FCF-258EFDF6AC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71950" y="4112112"/>
            <a:ext cx="2857500" cy="752475"/>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1D3E83BA-A4F3-C21E-453C-3BF9F6AAD99D}"/>
              </a:ext>
            </a:extLst>
          </p:cNvPr>
          <p:cNvSpPr/>
          <p:nvPr/>
        </p:nvSpPr>
        <p:spPr>
          <a:xfrm>
            <a:off x="6195547" y="20913990"/>
            <a:ext cx="20832105" cy="736698"/>
          </a:xfrm>
          <a:prstGeom prst="rect">
            <a:avLst/>
          </a:prstGeom>
          <a:solidFill>
            <a:srgbClr val="8D99AE"/>
          </a:solidFill>
          <a:ln>
            <a:solidFill>
              <a:srgbClr val="8D99A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solidFill>
                  <a:srgbClr val="F7EDF0"/>
                </a:solidFill>
                <a:cs typeface="Times New Roman" panose="02020603050405020304" pitchFamily="18" charset="0"/>
              </a:rPr>
              <a:t>BoFEP Website: https://www.bofep.org/   |  Facebook: Bay of Fundy Ecosystem Partnership  |   Twitter: @BayofFundyEP</a:t>
            </a:r>
          </a:p>
        </p:txBody>
      </p:sp>
      <p:pic>
        <p:nvPicPr>
          <p:cNvPr id="4" name="Picture 3" descr="A person standing in front of a screen&#10;&#10;Description automatically generated">
            <a:extLst>
              <a:ext uri="{FF2B5EF4-FFF2-40B4-BE49-F238E27FC236}">
                <a16:creationId xmlns:a16="http://schemas.microsoft.com/office/drawing/2014/main" id="{038CDD38-28E8-791F-F41C-BE5C7D87247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522"/>
          <a:stretch/>
        </p:blipFill>
        <p:spPr>
          <a:xfrm>
            <a:off x="5993987" y="12158877"/>
            <a:ext cx="4912841" cy="3317910"/>
          </a:xfrm>
          <a:prstGeom prst="rect">
            <a:avLst/>
          </a:prstGeom>
        </p:spPr>
      </p:pic>
      <p:pic>
        <p:nvPicPr>
          <p:cNvPr id="6" name="Picture 5" descr="A sunset over a body of water&#10;&#10;Description automatically generated">
            <a:extLst>
              <a:ext uri="{FF2B5EF4-FFF2-40B4-BE49-F238E27FC236}">
                <a16:creationId xmlns:a16="http://schemas.microsoft.com/office/drawing/2014/main" id="{3D777319-E34B-7A22-D47F-7E9EB05643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736849" y="11816537"/>
            <a:ext cx="9094959" cy="4887248"/>
          </a:xfrm>
          <a:prstGeom prst="rect">
            <a:avLst/>
          </a:prstGeom>
        </p:spPr>
      </p:pic>
      <p:pic>
        <p:nvPicPr>
          <p:cNvPr id="8" name="Picture 7" descr="A person walking on a beach&#10;&#10;Description automatically generated">
            <a:extLst>
              <a:ext uri="{FF2B5EF4-FFF2-40B4-BE49-F238E27FC236}">
                <a16:creationId xmlns:a16="http://schemas.microsoft.com/office/drawing/2014/main" id="{868BD435-1267-ABF7-F922-AD7AF0F69C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9501" y="12158877"/>
            <a:ext cx="5066682" cy="3317910"/>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6353B341-2C9A-ED51-D0F2-8B47B27A380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66314" y="7996536"/>
            <a:ext cx="6186559" cy="3927863"/>
          </a:xfrm>
          <a:prstGeom prst="rect">
            <a:avLst/>
          </a:prstGeom>
        </p:spPr>
      </p:pic>
      <p:pic>
        <p:nvPicPr>
          <p:cNvPr id="22" name="Picture 21" descr="A book cover with text&#10;&#10;Description automatically generated">
            <a:extLst>
              <a:ext uri="{FF2B5EF4-FFF2-40B4-BE49-F238E27FC236}">
                <a16:creationId xmlns:a16="http://schemas.microsoft.com/office/drawing/2014/main" id="{A1A87EDA-E01C-3158-1AA6-C91CDACF439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71348" y="16889339"/>
            <a:ext cx="2259228" cy="3351677"/>
          </a:xfrm>
          <a:prstGeom prst="rect">
            <a:avLst/>
          </a:prstGeom>
        </p:spPr>
      </p:pic>
      <p:pic>
        <p:nvPicPr>
          <p:cNvPr id="18" name="Picture 17" descr="A book cover with a ship in the foreground&#10;&#10;Description automatically generated">
            <a:extLst>
              <a:ext uri="{FF2B5EF4-FFF2-40B4-BE49-F238E27FC236}">
                <a16:creationId xmlns:a16="http://schemas.microsoft.com/office/drawing/2014/main" id="{AC8896DB-2DA3-DA1C-64D8-160214DE4A4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549775" y="16889339"/>
            <a:ext cx="2394609" cy="3234161"/>
          </a:xfrm>
          <a:prstGeom prst="rect">
            <a:avLst/>
          </a:prstGeom>
        </p:spPr>
      </p:pic>
    </p:spTree>
    <p:extLst>
      <p:ext uri="{BB962C8B-B14F-4D97-AF65-F5344CB8AC3E}">
        <p14:creationId xmlns:p14="http://schemas.microsoft.com/office/powerpoint/2010/main" val="29166982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30EDD132D8004C9E445BD25E42755F" ma:contentTypeVersion="11" ma:contentTypeDescription="Create a new document." ma:contentTypeScope="" ma:versionID="6ca680478e05b9a5fe5fc44f3a84bc45">
  <xsd:schema xmlns:xsd="http://www.w3.org/2001/XMLSchema" xmlns:xs="http://www.w3.org/2001/XMLSchema" xmlns:p="http://schemas.microsoft.com/office/2006/metadata/properties" xmlns:ns3="cad9c3cd-85c0-465f-91b3-4f31e8f620b7" xmlns:ns4="097f0ca6-b48e-4e4a-93a7-e209cfa75a6f" targetNamespace="http://schemas.microsoft.com/office/2006/metadata/properties" ma:root="true" ma:fieldsID="2b18f6b433774609385a86c5afb2c726" ns3:_="" ns4:_="">
    <xsd:import namespace="cad9c3cd-85c0-465f-91b3-4f31e8f620b7"/>
    <xsd:import namespace="097f0ca6-b48e-4e4a-93a7-e209cfa75a6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d9c3cd-85c0-465f-91b3-4f31e8f62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7f0ca6-b48e-4e4a-93a7-e209cfa75a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3AF15C-1AA0-4EB0-B41F-3B12DA397065}">
  <ds:schemaRefs>
    <ds:schemaRef ds:uri="http://schemas.microsoft.com/office/2006/documentManagement/types"/>
    <ds:schemaRef ds:uri="http://purl.org/dc/dcmitype/"/>
    <ds:schemaRef ds:uri="http://purl.org/dc/terms/"/>
    <ds:schemaRef ds:uri="http://schemas.microsoft.com/office/2006/metadata/properties"/>
    <ds:schemaRef ds:uri="http://www.w3.org/XML/1998/namespace"/>
    <ds:schemaRef ds:uri="http://schemas.microsoft.com/office/infopath/2007/PartnerControls"/>
    <ds:schemaRef ds:uri="http://purl.org/dc/elements/1.1/"/>
    <ds:schemaRef ds:uri="http://schemas.openxmlformats.org/package/2006/metadata/core-properties"/>
    <ds:schemaRef ds:uri="097f0ca6-b48e-4e4a-93a7-e209cfa75a6f"/>
    <ds:schemaRef ds:uri="cad9c3cd-85c0-465f-91b3-4f31e8f620b7"/>
  </ds:schemaRefs>
</ds:datastoreItem>
</file>

<file path=customXml/itemProps2.xml><?xml version="1.0" encoding="utf-8"?>
<ds:datastoreItem xmlns:ds="http://schemas.openxmlformats.org/officeDocument/2006/customXml" ds:itemID="{26DF3DD8-60C6-4EFC-B2C5-86D00BC8CBAE}">
  <ds:schemaRefs>
    <ds:schemaRef ds:uri="http://schemas.microsoft.com/sharepoint/v3/contenttype/forms"/>
  </ds:schemaRefs>
</ds:datastoreItem>
</file>

<file path=customXml/itemProps3.xml><?xml version="1.0" encoding="utf-8"?>
<ds:datastoreItem xmlns:ds="http://schemas.openxmlformats.org/officeDocument/2006/customXml" ds:itemID="{3CF28400-7B63-49D6-8BBF-ECD45E9BE9D5}">
  <ds:schemaRefs>
    <ds:schemaRef ds:uri="097f0ca6-b48e-4e4a-93a7-e209cfa75a6f"/>
    <ds:schemaRef ds:uri="cad9c3cd-85c0-465f-91b3-4f31e8f620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20747</TotalTime>
  <Words>608</Words>
  <Application>Microsoft Office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 Levy</dc:creator>
  <cp:lastModifiedBy>Jon Percy</cp:lastModifiedBy>
  <cp:revision>604</cp:revision>
  <cp:lastPrinted>2024-04-04T22:01:34Z</cp:lastPrinted>
  <dcterms:created xsi:type="dcterms:W3CDTF">2022-03-04T01:55:51Z</dcterms:created>
  <dcterms:modified xsi:type="dcterms:W3CDTF">2024-05-28T20:50:24Z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0x010100A230EDD132D8004C9E445BD25E42755F</vt:lpwstr>
  </property>
</Properties>
</file>